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5"/>
  </p:notesMasterIdLst>
  <p:handoutMasterIdLst>
    <p:handoutMasterId r:id="rId16"/>
  </p:handoutMasterIdLst>
  <p:sldIdLst>
    <p:sldId id="257" r:id="rId5"/>
    <p:sldId id="389" r:id="rId6"/>
    <p:sldId id="384" r:id="rId7"/>
    <p:sldId id="317" r:id="rId8"/>
    <p:sldId id="395" r:id="rId9"/>
    <p:sldId id="393" r:id="rId10"/>
    <p:sldId id="279" r:id="rId11"/>
    <p:sldId id="394" r:id="rId12"/>
    <p:sldId id="392" r:id="rId13"/>
    <p:sldId id="391" r:id="rId14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62" autoAdjust="0"/>
    <p:restoredTop sz="95928" autoAdjust="0"/>
  </p:normalViewPr>
  <p:slideViewPr>
    <p:cSldViewPr snapToGrid="0">
      <p:cViewPr varScale="1">
        <p:scale>
          <a:sx n="75" d="100"/>
          <a:sy n="75" d="100"/>
        </p:scale>
        <p:origin x="184" y="133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E7A67B-0B31-4277-AC38-EACC797B8A6F}" type="datetime1">
              <a:rPr lang="ru-RU" smtClean="0"/>
              <a:t>15.12.2022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0631982-23A7-4AAC-9962-80E5FE748967}" type="datetime1">
              <a:rPr lang="ru-RU" smtClean="0"/>
              <a:t>15.12.2022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ru-RU" smtClean="0"/>
              <a:t>1</a:t>
            </a:fld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61E9D1-BF42-4EC0-B8FA-48BB14C27E3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169DE78-31D4-4ACE-9E53-8F5B4185DCFD}" type="datetime1">
              <a:rPr lang="ru-RU" smtClean="0"/>
              <a:t>15.12.2022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ru-RU" smtClean="0"/>
              <a:t>3</a:t>
            </a:fld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5FE145-85EA-409B-90E4-DB035B9875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F1E7CF4-04B8-46EE-AAB3-3E09B68C114C}" type="datetime1">
              <a:rPr lang="ru-RU" smtClean="0"/>
              <a:t>15.12.2022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ru-RU" smtClean="0"/>
              <a:t>4</a:t>
            </a:fld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F09585-046A-499B-8378-B49E959069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2EACF9-40BB-4401-8168-0D158E173CEA}" type="datetime1">
              <a:rPr lang="ru-RU" smtClean="0"/>
              <a:t>15.12.2022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ru-RU" smtClean="0"/>
              <a:t>5</a:t>
            </a:fld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5FE145-85EA-409B-90E4-DB035B9875E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F1E7CF4-04B8-46EE-AAB3-3E09B68C114C}" type="datetime1">
              <a:rPr lang="ru-RU" smtClean="0"/>
              <a:t>15.12.2022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068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ru-RU" smtClean="0"/>
              <a:t>8</a:t>
            </a:fld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F09585-046A-499B-8378-B49E959069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F2EACF9-40BB-4401-8168-0D158E173CEA}" type="datetime1">
              <a:rPr lang="ru-RU" smtClean="0"/>
              <a:t>15.12.2022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1639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ru-RU" smtClean="0"/>
              <a:t>9</a:t>
            </a:fld>
            <a:endParaRPr lang="ru-RU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D09CB6-706A-499E-B469-C7567F8D489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42D6A89-D4A6-4859-94E4-A231ECD78CF7}" type="datetime1">
              <a:rPr lang="ru-RU" smtClean="0"/>
              <a:t>15.12.2022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4155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ru-RU" sz="4800"/>
              <a:t>3DFloat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ru-RU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ru-RU"/>
              <a:t>Образец заголовка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ru-RU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ru-RU"/>
              <a:t>Образец текста</a:t>
            </a:r>
          </a:p>
        </p:txBody>
      </p:sp>
      <p:sp>
        <p:nvSpPr>
          <p:cNvPr id="23" name="Объект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ru-RU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ru-RU"/>
              <a:t>Щелкните, чтобы ИЗМЕНИТЬ</a:t>
            </a:r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1" name="Подзаголовок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ru-RU">
                <a:solidFill>
                  <a:schemeClr val="tx1">
                    <a:alpha val="60000"/>
                  </a:schemeClr>
                </a:solidFill>
              </a:rPr>
              <a:t>Образец подзаголовка</a:t>
            </a:r>
            <a:endParaRPr lang="ru-RU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Рисунок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Полилиния: Фигура 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46" name="Полилиния: Фигура 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5" name="Дата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Овал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Полилиния: Фигура 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ru-RU" sz="1600"/>
              <a:t>Текст слайда</a:t>
            </a:r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Полилиния: Фигура 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8" name="Рисунок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9" name="Рисунок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20" name="Рисунок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Объект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Разрыв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ru-RU">
                <a:solidFill>
                  <a:schemeClr val="tx1">
                    <a:alpha val="60000"/>
                  </a:schemeClr>
                </a:solidFill>
              </a:rPr>
              <a:t>Образец подзаголовка</a:t>
            </a:r>
            <a:endParaRPr lang="ru-RU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Разрыв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ru-RU">
                <a:solidFill>
                  <a:schemeClr val="tx1">
                    <a:alpha val="60000"/>
                  </a:schemeClr>
                </a:solidFill>
              </a:rPr>
              <a:t>Образец подзаголовка</a:t>
            </a:r>
            <a:endParaRPr lang="ru-RU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Временная шкала таблицы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6" name="Полилиния: фигура 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ru-RU" dirty="0"/>
            </a:lvl1pPr>
          </a:lstStyle>
          <a:p>
            <a:pPr lvl="0" rtl="0">
              <a:lnSpc>
                <a:spcPct val="100000"/>
              </a:lnSpc>
            </a:pPr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Полилиния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0" name="Полилиния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11" name="Полилиния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12" name="Овал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40" name="Заголовок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ru-RU"/>
              <a:t>Команда</a:t>
            </a:r>
          </a:p>
        </p:txBody>
      </p: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Полилиния: Фигура 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53" name="Полилиния: Фигура 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4" name="Овал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>
        <p:nvSpPr>
          <p:cNvPr id="56" name="Рисунок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57" name="Рисунок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58" name="Рисунок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9" name="Рисунок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63" name="Текст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61" name="Текст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ru-RU"/>
              <a:t>Должность</a:t>
            </a:r>
          </a:p>
        </p:txBody>
      </p:sp>
      <p:sp>
        <p:nvSpPr>
          <p:cNvPr id="65" name="Текст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64" name="Текст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ru-RU"/>
              <a:t>Должность</a:t>
            </a:r>
          </a:p>
        </p:txBody>
      </p:sp>
      <p:sp>
        <p:nvSpPr>
          <p:cNvPr id="67" name="Текст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66" name="Текст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ru-RU"/>
              <a:t>Должность</a:t>
            </a:r>
          </a:p>
        </p:txBody>
      </p:sp>
      <p:sp>
        <p:nvSpPr>
          <p:cNvPr id="69" name="Текст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68" name="Текст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ru-RU"/>
              <a:t>Заголовок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Содержимое с 2 столбцами (слайд для сравнени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вал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ru-RU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ru-RU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Вторник, 2 февраля 20XX г.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Вторник, 2 февраля 20XX г.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ru-RU" dirty="0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DBA1B0FB-D917-4C8C-928F-313BD683BF3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800" kern="1200" dirty="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Calibri" panose="020F0502020204030204" pitchFamily="34" charset="0"/>
          <a:ea typeface="+mn-ea"/>
          <a:cs typeface="+mn-cs"/>
        </a:defRPr>
      </a:lvl1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3" y="1804222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>
              <a:lnSpc>
                <a:spcPct val="100000"/>
              </a:lnSpc>
            </a:pPr>
            <a:r>
              <a:rPr lang="uk-UA" sz="3600" dirty="0">
                <a:latin typeface="Calibri" panose="020F0502020204030204" pitchFamily="34" charset="0"/>
                <a:cs typeface="Calibri" panose="020F0502020204030204" pitchFamily="34" charset="0"/>
              </a:rPr>
              <a:t>Презентація на тему: Проектування застосунку «Довідник навчальних закладів України»</a:t>
            </a:r>
            <a:endParaRPr lang="ru-RU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Рисунок 13" descr="Цифровой фон точек данных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4449233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uk-UA" sz="2200" dirty="0"/>
              <a:t>Підготував: </a:t>
            </a:r>
            <a:r>
              <a:rPr lang="uk-UA" sz="2200" dirty="0" err="1"/>
              <a:t>Гезердава</a:t>
            </a:r>
            <a:r>
              <a:rPr lang="uk-UA" sz="2200" dirty="0"/>
              <a:t> О.В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813" y="1124373"/>
            <a:ext cx="5437187" cy="2986234"/>
          </a:xfrm>
        </p:spPr>
        <p:txBody>
          <a:bodyPr rtlCol="0"/>
          <a:lstStyle/>
          <a:p>
            <a:pPr rtl="0"/>
            <a:r>
              <a:rPr lang="ru-RU" sz="3600" dirty="0" err="1"/>
              <a:t>Дякую</a:t>
            </a:r>
            <a:r>
              <a:rPr lang="ru-RU" sz="3600" dirty="0"/>
              <a:t> за </a:t>
            </a:r>
            <a:r>
              <a:rPr lang="ru-RU" sz="3600" dirty="0" err="1"/>
              <a:t>увагу</a:t>
            </a:r>
            <a:r>
              <a:rPr lang="ru-RU" sz="3600" dirty="0"/>
              <a:t> !</a:t>
            </a:r>
            <a:br>
              <a:rPr lang="ru-RU" sz="3600" dirty="0"/>
            </a:br>
            <a:r>
              <a:rPr lang="ru-RU" sz="3600" dirty="0" err="1"/>
              <a:t>презентацію</a:t>
            </a:r>
            <a:r>
              <a:rPr lang="ru-RU" sz="3600" dirty="0"/>
              <a:t> </a:t>
            </a:r>
            <a:r>
              <a:rPr lang="ru-RU" sz="3600" dirty="0" err="1"/>
              <a:t>підготував</a:t>
            </a:r>
            <a:r>
              <a:rPr lang="ru-RU" sz="3600" dirty="0"/>
              <a:t> студент </a:t>
            </a:r>
            <a:r>
              <a:rPr lang="ru-RU" sz="3600" dirty="0" err="1"/>
              <a:t>групи</a:t>
            </a:r>
            <a:r>
              <a:rPr lang="ru-RU" sz="3600" dirty="0"/>
              <a:t> 11-ІПЗм   </a:t>
            </a:r>
          </a:p>
        </p:txBody>
      </p:sp>
      <p:pic>
        <p:nvPicPr>
          <p:cNvPr id="27" name="Рисунок 26" descr="Цифровой фон точек данных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Рисунок 32" descr="Цифровой фон точек данных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ru-RU" smtClean="0"/>
              <a:pPr rtl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96392"/>
            <a:ext cx="3565524" cy="1292566"/>
          </a:xfrm>
        </p:spPr>
        <p:txBody>
          <a:bodyPr rtlCol="0"/>
          <a:lstStyle/>
          <a:p>
            <a:pPr rtl="0"/>
            <a:r>
              <a:rPr lang="ru-RU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Актуальність</a:t>
            </a:r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 теми 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8" y="1377652"/>
            <a:ext cx="3952876" cy="3415519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  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Щороку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тисячі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вступниць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та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вступників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обирають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, де та за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яким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фахом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здобувати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вищу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освіту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.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Цей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вибір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впливає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на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майбутнє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працевлаштування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,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особистісний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розвиток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,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формує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оточення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,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професійні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цілі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та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зв’язки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.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Тож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важливо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поставитися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до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нього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ґрунтовно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. На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що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потрібно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зважати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,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обираючи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місце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майбутнього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навчання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?</a:t>
            </a:r>
            <a:endParaRPr lang="ru-RU" sz="2200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ru-RU" smtClean="0"/>
              <a:pPr/>
              <a:t>2</a:t>
            </a:fld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B79C855-5B89-1633-3D2A-A77EF017ED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703" r="16703"/>
          <a:stretch>
            <a:fillRect/>
          </a:stretch>
        </p:blipFill>
        <p:spPr/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FB27A0C-C0E2-B95D-7BE6-F4DE20CAB4A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6667" r="16667"/>
          <a:stretch>
            <a:fillRect/>
          </a:stretch>
        </p:blipFill>
        <p:spPr>
          <a:xfrm>
            <a:off x="8686430" y="196900"/>
            <a:ext cx="2623254" cy="2631434"/>
          </a:xfr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666D192-693F-F95E-6086-9E1D6F61897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5067" r="150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786695"/>
          </a:xfrm>
        </p:spPr>
        <p:txBody>
          <a:bodyPr rtlCol="0"/>
          <a:lstStyle/>
          <a:p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Мета і </a:t>
            </a:r>
            <a:r>
              <a:rPr lang="ru-RU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задачі</a:t>
            </a:r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проєкту</a:t>
            </a:r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ru-RU" dirty="0"/>
            </a:b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343400"/>
            <a:ext cx="6221412" cy="1728788"/>
          </a:xfrm>
          <a:noFill/>
        </p:spPr>
        <p:txBody>
          <a:bodyPr rtlCol="0">
            <a:normAutofit fontScale="77500" lnSpcReduction="20000"/>
          </a:bodyPr>
          <a:lstStyle/>
          <a:p>
            <a:pPr marL="0" indent="0">
              <a:buNone/>
            </a:pPr>
            <a:r>
              <a:rPr lang="uk-UA" sz="2600" dirty="0">
                <a:effectLst/>
                <a:cs typeface="Calibri" panose="020F0502020204030204" pitchFamily="34" charset="0"/>
              </a:rPr>
              <a:t>Отримати досвід </a:t>
            </a:r>
            <a:r>
              <a:rPr lang="ru-RU" sz="2600" dirty="0" err="1">
                <a:effectLst/>
                <a:cs typeface="Calibri" panose="020F0502020204030204" pitchFamily="34" charset="0"/>
              </a:rPr>
              <a:t>програмування</a:t>
            </a:r>
            <a:r>
              <a:rPr lang="ru-RU" sz="2600" dirty="0">
                <a:effectLst/>
                <a:cs typeface="Calibri" panose="020F0502020204030204" pitchFamily="34" charset="0"/>
              </a:rPr>
              <a:t> та </a:t>
            </a:r>
            <a:r>
              <a:rPr lang="ru-RU" sz="2600" dirty="0" err="1">
                <a:cs typeface="Calibri" panose="020F0502020204030204" pitchFamily="34" charset="0"/>
              </a:rPr>
              <a:t>п</a:t>
            </a:r>
            <a:r>
              <a:rPr lang="ru-RU" sz="2600" dirty="0" err="1">
                <a:effectLst/>
                <a:cs typeface="Calibri" panose="020F0502020204030204" pitchFamily="34" charset="0"/>
              </a:rPr>
              <a:t>роектування</a:t>
            </a:r>
            <a:r>
              <a:rPr lang="ru-RU" sz="2600" dirty="0">
                <a:effectLst/>
                <a:cs typeface="Calibri" panose="020F0502020204030204" pitchFamily="34" charset="0"/>
              </a:rPr>
              <a:t> </a:t>
            </a:r>
            <a:r>
              <a:rPr lang="ru-RU" sz="2600" dirty="0" err="1">
                <a:effectLst/>
                <a:cs typeface="Calibri" panose="020F0502020204030204" pitchFamily="34" charset="0"/>
              </a:rPr>
              <a:t>застосунків</a:t>
            </a:r>
            <a:r>
              <a:rPr lang="ru-RU" sz="2600" dirty="0">
                <a:effectLst/>
                <a:cs typeface="Calibri" panose="020F0502020204030204" pitchFamily="34" charset="0"/>
              </a:rPr>
              <a:t> на </a:t>
            </a:r>
            <a:r>
              <a:rPr lang="ru-RU" sz="2600" dirty="0" err="1">
                <a:effectLst/>
                <a:cs typeface="Calibri" panose="020F0502020204030204" pitchFamily="34" charset="0"/>
              </a:rPr>
              <a:t>базі</a:t>
            </a:r>
            <a:r>
              <a:rPr lang="ru-RU" sz="2600" dirty="0">
                <a:effectLst/>
                <a:cs typeface="Calibri" panose="020F0502020204030204" pitchFamily="34" charset="0"/>
              </a:rPr>
              <a:t> </a:t>
            </a:r>
            <a:r>
              <a:rPr lang="ru-RU" sz="2600" dirty="0" err="1">
                <a:effectLst/>
                <a:cs typeface="Calibri" panose="020F0502020204030204" pitchFamily="34" charset="0"/>
              </a:rPr>
              <a:t>відкритих</a:t>
            </a:r>
            <a:r>
              <a:rPr lang="ru-RU" sz="2600" dirty="0">
                <a:effectLst/>
                <a:cs typeface="Calibri" panose="020F0502020204030204" pitchFamily="34" charset="0"/>
              </a:rPr>
              <a:t> </a:t>
            </a:r>
            <a:r>
              <a:rPr lang="ru-RU" sz="2600" dirty="0" err="1">
                <a:effectLst/>
                <a:cs typeface="Calibri" panose="020F0502020204030204" pitchFamily="34" charset="0"/>
              </a:rPr>
              <a:t>даних</a:t>
            </a:r>
            <a:r>
              <a:rPr lang="ru-RU" sz="2600" dirty="0">
                <a:effectLst/>
                <a:cs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r>
              <a:rPr lang="ru-RU" sz="2600" dirty="0" err="1">
                <a:effectLst/>
                <a:cs typeface="Calibri" panose="020F0502020204030204" pitchFamily="34" charset="0"/>
              </a:rPr>
              <a:t>Виконати</a:t>
            </a:r>
            <a:r>
              <a:rPr lang="ru-RU" sz="2600" dirty="0">
                <a:effectLst/>
                <a:cs typeface="Calibri" panose="020F0502020204030204" pitchFamily="34" charset="0"/>
              </a:rPr>
              <a:t> </a:t>
            </a:r>
            <a:r>
              <a:rPr lang="ru-RU" sz="2600" dirty="0" err="1">
                <a:effectLst/>
                <a:cs typeface="Calibri" panose="020F0502020204030204" pitchFamily="34" charset="0"/>
              </a:rPr>
              <a:t>аналіз</a:t>
            </a:r>
            <a:r>
              <a:rPr lang="ru-RU" sz="2600" dirty="0">
                <a:effectLst/>
                <a:cs typeface="Calibri" panose="020F0502020204030204" pitchFamily="34" charset="0"/>
              </a:rPr>
              <a:t> </a:t>
            </a:r>
            <a:r>
              <a:rPr lang="ru-RU" sz="2600" dirty="0" err="1">
                <a:effectLst/>
                <a:cs typeface="Calibri" panose="020F0502020204030204" pitchFamily="34" charset="0"/>
              </a:rPr>
              <a:t>обраноі</a:t>
            </a:r>
            <a:r>
              <a:rPr lang="ru-RU" sz="2600" dirty="0">
                <a:effectLst/>
                <a:cs typeface="Calibri" panose="020F0502020204030204" pitchFamily="34" charset="0"/>
              </a:rPr>
              <a:t>̈ </a:t>
            </a:r>
            <a:r>
              <a:rPr lang="ru-RU" sz="2600" dirty="0" err="1">
                <a:effectLst/>
                <a:cs typeface="Calibri" panose="020F0502020204030204" pitchFamily="34" charset="0"/>
              </a:rPr>
              <a:t>предметноі</a:t>
            </a:r>
            <a:r>
              <a:rPr lang="ru-RU" sz="2600" dirty="0">
                <a:effectLst/>
                <a:cs typeface="Calibri" panose="020F0502020204030204" pitchFamily="34" charset="0"/>
              </a:rPr>
              <a:t>̈ </a:t>
            </a:r>
            <a:r>
              <a:rPr lang="ru-RU" sz="2600" dirty="0" err="1">
                <a:effectLst/>
                <a:cs typeface="Calibri" panose="020F0502020204030204" pitchFamily="34" charset="0"/>
              </a:rPr>
              <a:t>області</a:t>
            </a:r>
            <a:r>
              <a:rPr lang="ru-RU" sz="2600" dirty="0">
                <a:effectLst/>
                <a:cs typeface="Calibri" panose="020F0502020204030204" pitchFamily="34" charset="0"/>
              </a:rPr>
              <a:t> та </a:t>
            </a:r>
            <a:r>
              <a:rPr lang="ru-RU" sz="2600" dirty="0" err="1">
                <a:effectLst/>
                <a:cs typeface="Calibri" panose="020F0502020204030204" pitchFamily="34" charset="0"/>
              </a:rPr>
              <a:t>задачі</a:t>
            </a:r>
            <a:r>
              <a:rPr lang="ru-RU" sz="2600" dirty="0">
                <a:effectLst/>
                <a:cs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r>
              <a:rPr lang="ru-RU" sz="2600" dirty="0" err="1">
                <a:cs typeface="Calibri" panose="020F0502020204030204" pitchFamily="34" charset="0"/>
              </a:rPr>
              <a:t>Виконати</a:t>
            </a:r>
            <a:r>
              <a:rPr lang="ru-RU" sz="2600" dirty="0">
                <a:cs typeface="Calibri" panose="020F0502020204030204" pitchFamily="34" charset="0"/>
              </a:rPr>
              <a:t> </a:t>
            </a:r>
            <a:r>
              <a:rPr lang="ru-RU" sz="2600" dirty="0" err="1">
                <a:cs typeface="Calibri" panose="020F0502020204030204" pitchFamily="34" charset="0"/>
              </a:rPr>
              <a:t>розробку</a:t>
            </a:r>
            <a:r>
              <a:rPr lang="ru-RU" sz="2600" dirty="0">
                <a:cs typeface="Calibri" panose="020F0502020204030204" pitchFamily="34" charset="0"/>
              </a:rPr>
              <a:t> </a:t>
            </a:r>
            <a:r>
              <a:rPr lang="ru-RU" sz="2600" dirty="0" err="1">
                <a:cs typeface="Calibri" panose="020F0502020204030204" pitchFamily="34" charset="0"/>
              </a:rPr>
              <a:t>застосунку</a:t>
            </a:r>
            <a:endParaRPr lang="ru-RU" sz="2600" dirty="0">
              <a:effectLst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sz="1800" dirty="0">
              <a:effectLst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sz="1600" dirty="0"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sz="1800" dirty="0">
              <a:effectLst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effectLst/>
              <a:cs typeface="Calibri" panose="020F050202020403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982819B-FC5D-87BF-940A-4C14B753F4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1111" r="20635"/>
          <a:stretch/>
        </p:blipFill>
        <p:spPr>
          <a:xfrm>
            <a:off x="0" y="0"/>
            <a:ext cx="3096000" cy="3776472"/>
          </a:xfr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B4A39D5-6155-CDDA-8FE8-9C069043F6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4389" t="-1932" r="4389" b="-193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6AF3E42-526C-CCA0-08F8-B627BEC2DDA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19794" r="19794"/>
          <a:stretch>
            <a:fillRect/>
          </a:stretch>
        </p:blipFill>
        <p:spPr/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3F9FFFF-B4EE-61C9-4F0D-8264C34D554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19672" r="196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Полилиния: Фигура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42" name="Полилиния: Фигура 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3" name="Овал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dirty="0">
                <a:latin typeface="Calibri" panose="020F0502020204030204" pitchFamily="34" charset="0"/>
              </a:endParaRPr>
            </a:p>
          </p:txBody>
        </p:sp>
      </p:grpSp>
      <p:sp useBgFill="1">
        <p:nvSpPr>
          <p:cNvPr id="46" name="Прямоугольник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pic>
        <p:nvPicPr>
          <p:cNvPr id="8" name="Рисунок 7" descr="Цифровой фон точек данных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>
              <a:latin typeface="Calibri" panose="020F0502020204030204" pitchFamily="34" charset="0"/>
            </a:endParaRPr>
          </a:p>
        </p:txBody>
      </p:sp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756452"/>
            <a:ext cx="5437187" cy="1308786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Застосунок</a:t>
            </a:r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ru-RU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Довідник</a:t>
            </a:r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навчальних</a:t>
            </a:r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закладів</a:t>
            </a:r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України</a:t>
            </a:r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 » </a:t>
            </a:r>
            <a:endParaRPr lang="ru-RU" sz="36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Подзаголовок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3015847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uk-UA" dirty="0"/>
              <a:t>Даний застосунок розроблений за допомогою веб – </a:t>
            </a:r>
            <a:r>
              <a:rPr lang="uk-UA" dirty="0" err="1"/>
              <a:t>фреймворка</a:t>
            </a:r>
            <a:r>
              <a:rPr lang="uk-UA" dirty="0"/>
              <a:t> </a:t>
            </a:r>
            <a:r>
              <a:rPr lang="en-US" dirty="0"/>
              <a:t>flask </a:t>
            </a:r>
            <a:r>
              <a:rPr lang="uk-UA" dirty="0"/>
              <a:t>мови </a:t>
            </a:r>
            <a:r>
              <a:rPr lang="uk-UA" dirty="0" err="1"/>
              <a:t>програумування</a:t>
            </a:r>
            <a:r>
              <a:rPr lang="uk-UA" dirty="0"/>
              <a:t> </a:t>
            </a:r>
            <a:r>
              <a:rPr lang="en-US" kern="1200" dirty="0">
                <a:ea typeface="+mn-ea"/>
                <a:cs typeface="+mn-cs"/>
              </a:rPr>
              <a:t>Python  – </a:t>
            </a:r>
            <a:r>
              <a:rPr lang="ru-RU" kern="1200" dirty="0" err="1">
                <a:ea typeface="+mn-ea"/>
                <a:cs typeface="+mn-cs"/>
              </a:rPr>
              <a:t>динамічно</a:t>
            </a:r>
            <a:r>
              <a:rPr lang="ru-RU" kern="1200" dirty="0">
                <a:ea typeface="+mn-ea"/>
                <a:cs typeface="+mn-cs"/>
              </a:rPr>
              <a:t> </a:t>
            </a:r>
            <a:r>
              <a:rPr lang="ru-RU" kern="1200" dirty="0" err="1">
                <a:ea typeface="+mn-ea"/>
                <a:cs typeface="+mn-cs"/>
              </a:rPr>
              <a:t>інтерпретованої</a:t>
            </a:r>
            <a:r>
              <a:rPr lang="ru-RU" kern="1200" dirty="0">
                <a:ea typeface="+mn-ea"/>
                <a:cs typeface="+mn-cs"/>
              </a:rPr>
              <a:t> </a:t>
            </a:r>
            <a:r>
              <a:rPr lang="ru-RU" kern="1200" dirty="0" err="1">
                <a:ea typeface="+mn-ea"/>
                <a:cs typeface="+mn-cs"/>
              </a:rPr>
              <a:t>об’єктно-орієнтованої</a:t>
            </a:r>
            <a:r>
              <a:rPr lang="ru-RU" kern="1200" dirty="0">
                <a:ea typeface="+mn-ea"/>
                <a:cs typeface="+mn-cs"/>
              </a:rPr>
              <a:t> </a:t>
            </a:r>
            <a:r>
              <a:rPr lang="ru-RU" kern="1200" dirty="0" err="1">
                <a:ea typeface="+mn-ea"/>
                <a:cs typeface="+mn-cs"/>
              </a:rPr>
              <a:t>мови</a:t>
            </a:r>
            <a:r>
              <a:rPr lang="ru-RU" kern="1200" dirty="0">
                <a:ea typeface="+mn-ea"/>
                <a:cs typeface="+mn-cs"/>
              </a:rPr>
              <a:t> </a:t>
            </a:r>
            <a:r>
              <a:rPr lang="ru-RU" kern="1200" dirty="0" err="1">
                <a:ea typeface="+mn-ea"/>
                <a:cs typeface="+mn-cs"/>
              </a:rPr>
              <a:t>програмування</a:t>
            </a:r>
            <a:r>
              <a:rPr lang="ru-RU" kern="1200" dirty="0">
                <a:ea typeface="+mn-ea"/>
                <a:cs typeface="+mn-cs"/>
              </a:rPr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ru-RU" smtClean="0"/>
              <a:t>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F101A8A-B806-D4CA-052B-F4F853D75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953" y="796205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96" y="4185467"/>
            <a:ext cx="4500562" cy="786695"/>
          </a:xfrm>
        </p:spPr>
        <p:txBody>
          <a:bodyPr rtlCol="0"/>
          <a:lstStyle/>
          <a:p>
            <a:r>
              <a:rPr lang="ru-RU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Також</a:t>
            </a:r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 при </a:t>
            </a:r>
            <a:r>
              <a:rPr lang="ru-RU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розробці</a:t>
            </a:r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застосунку</a:t>
            </a:r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використовувалися</a:t>
            </a:r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мови</a:t>
            </a:r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програмвування</a:t>
            </a:r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br>
              <a:rPr lang="ru-RU" dirty="0"/>
            </a:b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ru-RU" smtClean="0"/>
              <a:pPr rtl="0"/>
              <a:t>5</a:t>
            </a:fld>
            <a:endParaRPr lang="ru-RU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22334" y="4277448"/>
            <a:ext cx="1815570" cy="1728788"/>
          </a:xfrm>
          <a:noFill/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sz="2200" dirty="0">
                <a:cs typeface="Calibri" panose="020F0502020204030204" pitchFamily="34" charset="0"/>
              </a:rPr>
              <a:t>HTML</a:t>
            </a:r>
          </a:p>
          <a:p>
            <a:pPr marL="0" indent="0">
              <a:buNone/>
            </a:pPr>
            <a:r>
              <a:rPr lang="en-US" sz="2200" dirty="0">
                <a:effectLst/>
                <a:cs typeface="Calibri" panose="020F0502020204030204" pitchFamily="34" charset="0"/>
              </a:rPr>
              <a:t>CSS</a:t>
            </a:r>
          </a:p>
          <a:p>
            <a:pPr marL="0" indent="0">
              <a:buNone/>
            </a:pPr>
            <a:r>
              <a:rPr lang="en-US" sz="2200" dirty="0">
                <a:cs typeface="Calibri" panose="020F0502020204030204" pitchFamily="34" charset="0"/>
              </a:rPr>
              <a:t>JAVASCRIPT</a:t>
            </a:r>
            <a:endParaRPr lang="ru-RU" sz="2200" dirty="0">
              <a:effectLst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sz="1600" dirty="0"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ru-RU" sz="1800" dirty="0">
              <a:effectLst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>
              <a:effectLst/>
              <a:cs typeface="Calibri" panose="020F0502020204030204" pitchFamily="3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3F9FFFF-B4EE-61C9-4F0D-8264C34D554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9672" r="19672"/>
          <a:stretch>
            <a:fillRect/>
          </a:stretch>
        </p:blipFill>
        <p:spPr/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CCCBE7-8E4F-494E-A607-7D7229D475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3296" r="23296"/>
          <a:stretch>
            <a:fillRect/>
          </a:stretch>
        </p:blipFill>
        <p:spPr/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67067C8-92F0-2848-7F80-7AFDA3334D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9563" r="9563"/>
          <a:stretch>
            <a:fillRect/>
          </a:stretch>
        </p:blipFill>
        <p:spPr>
          <a:xfrm>
            <a:off x="6072854" y="0"/>
            <a:ext cx="3054096" cy="3776472"/>
          </a:xfr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0573F53-F787-FC84-AAC7-73547F329B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5815" t="46" r="5815" b="46"/>
          <a:stretch/>
        </p:blipFill>
        <p:spPr>
          <a:xfrm>
            <a:off x="3007804" y="5124"/>
            <a:ext cx="3054096" cy="3776472"/>
          </a:xfrm>
        </p:spPr>
      </p:pic>
    </p:spTree>
    <p:extLst>
      <p:ext uri="{BB962C8B-B14F-4D97-AF65-F5344CB8AC3E}">
        <p14:creationId xmlns:p14="http://schemas.microsoft.com/office/powerpoint/2010/main" val="2339760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46" y="131701"/>
            <a:ext cx="3737357" cy="1732492"/>
          </a:xfrm>
        </p:spPr>
        <p:txBody>
          <a:bodyPr rtlCol="0">
            <a:normAutofit/>
          </a:bodyPr>
          <a:lstStyle/>
          <a:p>
            <a:r>
              <a:rPr lang="ru-RU" sz="3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Опис</a:t>
            </a:r>
            <a:r>
              <a:rPr lang="ru-RU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ресурсу(</a:t>
            </a:r>
            <a:r>
              <a:rPr lang="ru-RU" sz="3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ів</a:t>
            </a:r>
            <a:r>
              <a:rPr lang="ru-RU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з </a:t>
            </a:r>
            <a:r>
              <a:rPr lang="ru-RU" sz="3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відкритими</a:t>
            </a:r>
            <a:r>
              <a:rPr lang="ru-RU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3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даними</a:t>
            </a:r>
            <a:r>
              <a:rPr lang="ru-RU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ru-RU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66173" y="2402883"/>
            <a:ext cx="3565524" cy="2351087"/>
          </a:xfrm>
        </p:spPr>
        <p:txBody>
          <a:bodyPr rtlCol="0"/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  </a:t>
            </a:r>
            <a:r>
              <a:rPr lang="en-US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Dbpedia</a:t>
            </a:r>
            <a:r>
              <a:rPr lang="en-US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-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описує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більш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ніж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3.4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мільйонів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об'єктів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,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зокрема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як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мінімум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213,000 людей, 328,000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місць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, 57,000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музичних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альбомів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, 36,000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фільмів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, 20,000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компаній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.</a:t>
            </a:r>
            <a:endParaRPr lang="en-US" sz="2200" b="0" i="0" u="none" strike="noStrike" dirty="0">
              <a:solidFill>
                <a:schemeClr val="tx1"/>
              </a:solidFill>
              <a:effectLst/>
              <a:cs typeface="Calibri" panose="020F0502020204030204" pitchFamily="34" charset="0"/>
            </a:endParaRPr>
          </a:p>
          <a:p>
            <a:pPr rtl="0"/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ru-RU" smtClean="0"/>
              <a:pPr rtl="0"/>
              <a:t>6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29C2B8-E60B-0C2C-2BAC-1FCA7AA181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8388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46" y="131701"/>
            <a:ext cx="3737357" cy="1732492"/>
          </a:xfrm>
        </p:spPr>
        <p:txBody>
          <a:bodyPr rtlCol="0">
            <a:normAutofit/>
          </a:bodyPr>
          <a:lstStyle/>
          <a:p>
            <a:r>
              <a:rPr lang="ru-RU" sz="3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Опис</a:t>
            </a:r>
            <a:r>
              <a:rPr lang="ru-RU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ресурсу(</a:t>
            </a:r>
            <a:r>
              <a:rPr lang="ru-RU" sz="3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ів</a:t>
            </a:r>
            <a:r>
              <a:rPr lang="ru-RU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з </a:t>
            </a:r>
            <a:r>
              <a:rPr lang="ru-RU" sz="3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відкритими</a:t>
            </a:r>
            <a:r>
              <a:rPr lang="ru-RU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3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даними</a:t>
            </a:r>
            <a:r>
              <a:rPr lang="ru-RU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ru-RU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4002" y="1882653"/>
            <a:ext cx="4615054" cy="2351087"/>
          </a:xfrm>
        </p:spPr>
        <p:txBody>
          <a:bodyPr rtlCol="0"/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 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Вікіпе́дія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 </a:t>
            </a:r>
            <a:r>
              <a:rPr lang="en-US" sz="2200" dirty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загальнодоступна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 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вільна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 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багатомовна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 онлайн-</a:t>
            </a:r>
            <a:r>
              <a:rPr lang="en-US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sz="2200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енциклопедія</a:t>
            </a:r>
            <a:r>
              <a:rPr lang="ru-RU" sz="2200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, </a:t>
            </a:r>
            <a:r>
              <a:rPr lang="en-US" sz="2200" dirty="0">
                <a:solidFill>
                  <a:schemeClr val="tx1"/>
                </a:solidFill>
                <a:cs typeface="Calibri" panose="020F0502020204030204" pitchFamily="34" charset="0"/>
              </a:rPr>
              <a:t>c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таном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на 15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січня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2022 року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містить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понад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58 млн статей,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що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написані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добровольцями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з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усього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світу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.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Учасників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Вікіпедії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називають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 </a:t>
            </a:r>
            <a:r>
              <a:rPr lang="ru-RU" b="0" i="1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вікіпедистами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. В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березні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2013 року сайт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відвідали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понад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514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мільйонів</a:t>
            </a:r>
            <a:r>
              <a:rPr lang="ru-RU" b="0" i="0" u="none" strike="noStrike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 </a:t>
            </a:r>
            <a:r>
              <a:rPr lang="ru-RU" b="0" i="0" u="none" strike="noStrike" dirty="0" err="1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осіб</a:t>
            </a:r>
            <a:endParaRPr lang="ru-RU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ru-RU" smtClean="0"/>
              <a:pPr rtl="0"/>
              <a:t>7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DF2E653-1E2F-6B38-6E31-4F4BF93778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250" r="42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Цифровой фон точек данных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756452"/>
            <a:ext cx="5437187" cy="1308786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Застосунок</a:t>
            </a:r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 «</a:t>
            </a:r>
            <a:r>
              <a:rPr lang="ru-RU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Довідник</a:t>
            </a:r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 з </a:t>
            </a:r>
            <a:r>
              <a:rPr lang="ru-RU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навчальних</a:t>
            </a:r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закладів</a:t>
            </a:r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України</a:t>
            </a:r>
            <a:r>
              <a:rPr lang="ru-RU" sz="3600" dirty="0">
                <a:latin typeface="Calibri" panose="020F0502020204030204" pitchFamily="34" charset="0"/>
                <a:cs typeface="Calibri" panose="020F0502020204030204" pitchFamily="34" charset="0"/>
              </a:rPr>
              <a:t> » </a:t>
            </a:r>
            <a:endParaRPr lang="ru-RU" sz="3600" kern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Подзаголовок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1" y="2296392"/>
            <a:ext cx="5437187" cy="2265216"/>
          </a:xfrm>
        </p:spPr>
        <p:txBody>
          <a:bodyPr vert="horz" wrap="square" lIns="0" tIns="0" rIns="0" bIns="0" rtlCol="0">
            <a:noAutofit/>
          </a:bodyPr>
          <a:lstStyle/>
          <a:p>
            <a:pPr marL="0" indent="0" rtl="0">
              <a:lnSpc>
                <a:spcPct val="100000"/>
              </a:lnSpc>
              <a:buNone/>
            </a:pPr>
            <a:r>
              <a:rPr lang="uk-UA" sz="2200" dirty="0"/>
              <a:t>При розробці застосунку використовувався </a:t>
            </a:r>
            <a:r>
              <a:rPr lang="en-US" sz="2200" dirty="0"/>
              <a:t>SPARQL — </a:t>
            </a:r>
            <a:r>
              <a:rPr lang="uk-UA" sz="2200" dirty="0"/>
              <a:t>мова запитів до даних, представлених по моделі </a:t>
            </a:r>
            <a:r>
              <a:rPr lang="en-US" sz="2200" dirty="0"/>
              <a:t>RDF, </a:t>
            </a:r>
            <a:r>
              <a:rPr lang="uk-UA" sz="2200" dirty="0"/>
              <a:t>а також протокол для передачі цих запитів і відповідей на них. </a:t>
            </a:r>
            <a:r>
              <a:rPr lang="en-US" sz="2200" dirty="0"/>
              <a:t>SPARQL </a:t>
            </a:r>
            <a:r>
              <a:rPr lang="uk-UA" sz="2200" dirty="0"/>
              <a:t>є рекомендацією консорціуму </a:t>
            </a:r>
            <a:r>
              <a:rPr lang="en-US" sz="2200" dirty="0"/>
              <a:t>W3C </a:t>
            </a:r>
            <a:r>
              <a:rPr lang="uk-UA" sz="2200" dirty="0"/>
              <a:t>і одною з технологій семантичної павутини. Представлення </a:t>
            </a:r>
            <a:r>
              <a:rPr lang="en-US" sz="2200" dirty="0"/>
              <a:t>SPARQL-</a:t>
            </a:r>
            <a:r>
              <a:rPr lang="uk-UA" sz="2200" dirty="0"/>
              <a:t>точок доступу (</a:t>
            </a:r>
            <a:r>
              <a:rPr lang="en-US" sz="2200" dirty="0"/>
              <a:t>SPARQL endpoint) </a:t>
            </a:r>
            <a:r>
              <a:rPr lang="uk-UA" sz="2200" dirty="0"/>
              <a:t>є рекомендованою практикою при публікації даних у всесвітній павутині.</a:t>
            </a:r>
            <a:endParaRPr lang="ru-RU" sz="2200" kern="1200" dirty="0"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ru-RU" smtClean="0"/>
              <a:t>8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CDE242-9329-91C9-B629-5C076FB1C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10845"/>
            <a:ext cx="5604934" cy="395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3102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rtlCol="0"/>
          <a:lstStyle/>
          <a:p>
            <a:pPr rtl="0"/>
            <a:r>
              <a:rPr lang="uk-UA" dirty="0"/>
              <a:t>Початковий екран застосунку</a:t>
            </a:r>
            <a:endParaRPr lang="ru-RU" dirty="0"/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rmAutofit/>
          </a:bodyPr>
          <a:lstStyle/>
          <a:p>
            <a:pPr rtl="0"/>
            <a:r>
              <a:rPr lang="ru-RU" sz="2200" dirty="0" err="1"/>
              <a:t>Програма</a:t>
            </a:r>
            <a:r>
              <a:rPr lang="ru-RU" sz="2200" dirty="0"/>
              <a:t> </a:t>
            </a:r>
            <a:r>
              <a:rPr lang="ru-RU" sz="2200" dirty="0" err="1"/>
              <a:t>реалізована</a:t>
            </a:r>
            <a:r>
              <a:rPr lang="ru-RU" sz="2200" dirty="0"/>
              <a:t> у </a:t>
            </a:r>
            <a:r>
              <a:rPr lang="ru-RU" sz="2200" dirty="0" err="1"/>
              <a:t>формі</a:t>
            </a:r>
            <a:r>
              <a:rPr lang="ru-RU" sz="2200" dirty="0"/>
              <a:t> веб </a:t>
            </a:r>
            <a:r>
              <a:rPr lang="ru-RU" sz="2200" dirty="0" err="1"/>
              <a:t>застосунку</a:t>
            </a:r>
            <a:r>
              <a:rPr lang="ru-RU" sz="2200" dirty="0"/>
              <a:t>, </a:t>
            </a:r>
            <a:r>
              <a:rPr lang="ru-RU" sz="2200" dirty="0" err="1"/>
              <a:t>щоб</a:t>
            </a:r>
            <a:r>
              <a:rPr lang="ru-RU" sz="2200" dirty="0"/>
              <a:t> перейти на </a:t>
            </a:r>
            <a:r>
              <a:rPr lang="ru-RU" sz="2200" dirty="0" err="1"/>
              <a:t>сторінку</a:t>
            </a:r>
            <a:r>
              <a:rPr lang="ru-RU" sz="2200" dirty="0"/>
              <a:t>, </a:t>
            </a:r>
            <a:r>
              <a:rPr lang="ru-RU" sz="2200" dirty="0" err="1"/>
              <a:t>слід</a:t>
            </a:r>
            <a:r>
              <a:rPr lang="ru-RU" sz="2200" dirty="0"/>
              <a:t> в </a:t>
            </a:r>
            <a:r>
              <a:rPr lang="ru-RU" sz="2200" dirty="0" err="1"/>
              <a:t>адресній</a:t>
            </a:r>
            <a:r>
              <a:rPr lang="ru-RU" sz="2200" dirty="0"/>
              <a:t> </a:t>
            </a:r>
            <a:r>
              <a:rPr lang="ru-RU" sz="2200" dirty="0" err="1"/>
              <a:t>строці</a:t>
            </a:r>
            <a:r>
              <a:rPr lang="ru-RU" sz="2200" dirty="0"/>
              <a:t>  браузера </a:t>
            </a:r>
            <a:r>
              <a:rPr lang="ru-RU" sz="2200" dirty="0" err="1"/>
              <a:t>відвідати</a:t>
            </a:r>
            <a:r>
              <a:rPr lang="ru-RU" sz="2200" dirty="0"/>
              <a:t> </a:t>
            </a:r>
            <a:r>
              <a:rPr lang="ru-RU" sz="2200" dirty="0" err="1"/>
              <a:t>посилання</a:t>
            </a:r>
            <a:r>
              <a:rPr lang="ru-RU" sz="2200" dirty="0"/>
              <a:t> </a:t>
            </a:r>
            <a:r>
              <a:rPr lang="en-US" sz="2200" dirty="0"/>
              <a:t>http://127.0.0.1:5000</a:t>
            </a:r>
            <a:endParaRPr lang="ru-RU" sz="22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ru-RU" smtClean="0"/>
              <a:pPr rtl="0"/>
              <a:t>9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FB470F-BFE8-08A0-34E5-33C472274E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49" t="19146" r="49" b="19146"/>
          <a:stretch/>
        </p:blipFill>
        <p:spPr>
          <a:xfrm>
            <a:off x="0" y="0"/>
            <a:ext cx="12192000" cy="3776472"/>
          </a:xfrm>
        </p:spPr>
      </p:pic>
    </p:spTree>
    <p:extLst>
      <p:ext uri="{BB962C8B-B14F-4D97-AF65-F5344CB8AC3E}">
        <p14:creationId xmlns:p14="http://schemas.microsoft.com/office/powerpoint/2010/main" val="11686706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689.tgt.Office_50301374_TF33713516_Win32_OJ112196127.potx" id="{7A3E99C7-7398-4AA7-AB21-8D666C96B31B}" vid="{C127490F-BAD3-4E07-8D92-987EE13E246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3DFloatVTI</Template>
  <TotalTime>77</TotalTime>
  <Words>354</Words>
  <Application>Microsoft Macintosh PowerPoint</Application>
  <PresentationFormat>Широкоэкранный</PresentationFormat>
  <Paragraphs>47</Paragraphs>
  <Slides>10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3DFloatVTI</vt:lpstr>
      <vt:lpstr>Презентація на тему: Проектування застосунку «Довідник навчальних закладів України»</vt:lpstr>
      <vt:lpstr>Актуальність теми  </vt:lpstr>
      <vt:lpstr>Мета і задачі проєкту  </vt:lpstr>
      <vt:lpstr>Застосунок «Довідник з навчальних закладів України » </vt:lpstr>
      <vt:lpstr>Також при розробці застосунку використовувалися мови програмвування   </vt:lpstr>
      <vt:lpstr>Опис ресурсу(ів) з відкритими даними </vt:lpstr>
      <vt:lpstr>Опис ресурсу(ів) з відкритими даними </vt:lpstr>
      <vt:lpstr>Застосунок «Довідник з навчальних закладів України » </vt:lpstr>
      <vt:lpstr>Початковий екран застосунку</vt:lpstr>
      <vt:lpstr>Дякую за увагу ! презентацію підготував студент групи 11-ІПЗм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на тему: Проектування застосунку «Довідник навчальних закладів України»</dc:title>
  <dc:creator>Microsoft Office User</dc:creator>
  <cp:lastModifiedBy>Microsoft Office User</cp:lastModifiedBy>
  <cp:revision>1</cp:revision>
  <dcterms:created xsi:type="dcterms:W3CDTF">2022-12-14T23:44:13Z</dcterms:created>
  <dcterms:modified xsi:type="dcterms:W3CDTF">2022-12-15T01:02:08Z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